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5"/>
  </p:notesMasterIdLst>
  <p:sldIdLst>
    <p:sldId id="284" r:id="rId10"/>
    <p:sldId id="953" r:id="rId11"/>
    <p:sldId id="1146" r:id="rId12"/>
    <p:sldId id="1147" r:id="rId13"/>
    <p:sldId id="1148" r:id="rId14"/>
    <p:sldId id="1155" r:id="rId15"/>
    <p:sldId id="1149" r:id="rId16"/>
    <p:sldId id="1150" r:id="rId17"/>
    <p:sldId id="1151" r:id="rId18"/>
    <p:sldId id="1152" r:id="rId19"/>
    <p:sldId id="1153" r:id="rId20"/>
    <p:sldId id="1154" r:id="rId21"/>
    <p:sldId id="1144" r:id="rId22"/>
    <p:sldId id="1137" r:id="rId23"/>
    <p:sldId id="1143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38" autoAdjust="0"/>
    <p:restoredTop sz="94558"/>
  </p:normalViewPr>
  <p:slideViewPr>
    <p:cSldViewPr>
      <p:cViewPr varScale="1">
        <p:scale>
          <a:sx n="121" d="100"/>
          <a:sy n="121" d="100"/>
        </p:scale>
        <p:origin x="136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7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1793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437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3/19/20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20/lib/exe/fetch.php?media=onur-digitaldesign-2020-lecture6-sequential-logic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Lab 4 Supplement:</a:t>
            </a:r>
            <a:br>
              <a:rPr lang="en-US" altLang="en-US" sz="4000" dirty="0">
                <a:ea typeface="ＭＳ Ｐゴシック" panose="020B0600070205080204" pitchFamily="34" charset="-128"/>
              </a:rPr>
            </a:br>
            <a:r>
              <a:rPr lang="en-US" sz="4000" dirty="0"/>
              <a:t>Finite-State Machines</a:t>
            </a:r>
            <a:endParaRPr lang="en-US" altLang="en-US" sz="4000" dirty="0"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20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D732D-81B4-43B0-9A64-9E42EA5AE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3: Implementing the Clock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80D87-F71A-4E47-BFF1-693CC5A7B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The problem of using push-buttons as clock: </a:t>
            </a:r>
          </a:p>
          <a:p>
            <a:pPr lvl="1"/>
            <a:r>
              <a:rPr lang="en-US" dirty="0"/>
              <a:t>Compared to the speed of the FPGA the change in a push button is </a:t>
            </a:r>
            <a:r>
              <a:rPr lang="en-US" i="1" dirty="0"/>
              <a:t>very </a:t>
            </a:r>
            <a:r>
              <a:rPr lang="en-US" dirty="0"/>
              <a:t>slow </a:t>
            </a:r>
            <a:r>
              <a:rPr lang="en-US" dirty="0">
                <a:solidFill>
                  <a:srgbClr val="FF0000"/>
                </a:solidFill>
              </a:rPr>
              <a:t>(~ 1 million times slower)</a:t>
            </a:r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During the slow transition, the FPGA will see many fast occurring transitions and would interpret each of them as a clock edge. </a:t>
            </a:r>
            <a:r>
              <a:rPr lang="en-US" dirty="0">
                <a:solidFill>
                  <a:srgbClr val="FF0000"/>
                </a:solidFill>
              </a:rPr>
              <a:t>(Bouncing)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B24F9-0D82-4403-9294-FBDFB28183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076D414-4FB3-4269-A23B-763373078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12" y="3854208"/>
            <a:ext cx="3254375" cy="2432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91798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C78E5-B5F1-4FCF-9629-806CD0FDE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3: Implementing the Clock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D46B5-B315-45FB-B9DF-C58121B99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CLK100Mhz (W5): </a:t>
            </a:r>
            <a:r>
              <a:rPr lang="en-US" dirty="0"/>
              <a:t>Your board contains a 100Mhz crystal oscillator circuit.</a:t>
            </a:r>
          </a:p>
          <a:p>
            <a:r>
              <a:rPr lang="en-US" dirty="0">
                <a:solidFill>
                  <a:srgbClr val="FF0000"/>
                </a:solidFill>
              </a:rPr>
              <a:t>Problem: </a:t>
            </a:r>
            <a:r>
              <a:rPr lang="en-US" dirty="0"/>
              <a:t>The clock is too fast.</a:t>
            </a:r>
          </a:p>
          <a:p>
            <a:r>
              <a:rPr lang="en-US" dirty="0">
                <a:solidFill>
                  <a:srgbClr val="00B050"/>
                </a:solidFill>
              </a:rPr>
              <a:t>Solution: </a:t>
            </a:r>
            <a:r>
              <a:rPr lang="en-US" dirty="0"/>
              <a:t>A clock divider: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5A9563-45FD-4A11-BB2D-93B6CE7A6C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FB5776-C703-494B-918F-DFE64D5FB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76" y="3124200"/>
            <a:ext cx="7667848" cy="27622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DF8C32B-D9A0-4F78-8B75-3E8E2FD87F95}"/>
              </a:ext>
            </a:extLst>
          </p:cNvPr>
          <p:cNvSpPr/>
          <p:nvPr/>
        </p:nvSpPr>
        <p:spPr bwMode="auto">
          <a:xfrm>
            <a:off x="738076" y="4343400"/>
            <a:ext cx="4367324" cy="1295400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8660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8F623-9CF8-44A7-A670-C314CEE5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4: Defining the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F7273C-BE1A-4539-B7C9-C37CEEC2D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/>
              <a:t>We must specify constraints for: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Buttons for control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LEDs for output lights</a:t>
            </a:r>
          </a:p>
          <a:p>
            <a:pPr lvl="1">
              <a:lnSpc>
                <a:spcPct val="150000"/>
              </a:lnSpc>
            </a:pPr>
            <a:r>
              <a:rPr lang="en-US" sz="2800" dirty="0"/>
              <a:t>Connections for clock</a:t>
            </a:r>
          </a:p>
          <a:p>
            <a:pPr>
              <a:lnSpc>
                <a:spcPct val="150000"/>
              </a:lnSpc>
            </a:pPr>
            <a:endParaRPr lang="en-US" sz="3200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en-US" sz="3200" dirty="0">
                <a:solidFill>
                  <a:srgbClr val="0000FF"/>
                </a:solidFill>
              </a:rPr>
              <a:t>The manual contains more information</a:t>
            </a:r>
            <a:br>
              <a:rPr lang="en-US" sz="3200" dirty="0">
                <a:solidFill>
                  <a:srgbClr val="0000FF"/>
                </a:solidFill>
              </a:rPr>
            </a:br>
            <a:r>
              <a:rPr lang="en-US" sz="3200" dirty="0">
                <a:solidFill>
                  <a:srgbClr val="0000FF"/>
                </a:solidFill>
              </a:rPr>
              <a:t>about the constraints.</a:t>
            </a:r>
            <a:r>
              <a:rPr lang="en-US" sz="32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C1BB8-187F-44E9-8B6C-3574E9BFE4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83342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2200" dirty="0">
                <a:ea typeface="ＭＳ Ｐゴシック" panose="020B0600070205080204" pitchFamily="34" charset="-128"/>
              </a:rPr>
              <a:t>In Lab 4, you will</a:t>
            </a: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r>
              <a:rPr lang="en-US" sz="2200" dirty="0">
                <a:solidFill>
                  <a:srgbClr val="0000FF"/>
                </a:solidFill>
              </a:rPr>
              <a:t>implement a finite-state machine using Verilog.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Design and implement a simple circuit that emulates the blinking lights of a Ford Thunderbird.</a:t>
            </a:r>
          </a:p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Understand how the </a:t>
            </a:r>
            <a:r>
              <a:rPr lang="en-US" sz="2200" dirty="0">
                <a:solidFill>
                  <a:srgbClr val="00B0F0"/>
                </a:solidFill>
              </a:rPr>
              <a:t>clock signal is derived in the FPGA board</a:t>
            </a:r>
            <a:r>
              <a:rPr lang="en-US" sz="2200" dirty="0"/>
              <a:t>.</a:t>
            </a:r>
          </a:p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solidFill>
                  <a:srgbClr val="FF0000"/>
                </a:solidFill>
              </a:rPr>
              <a:t>Write an FSM </a:t>
            </a:r>
            <a:r>
              <a:rPr lang="en-US" sz="2200" dirty="0"/>
              <a:t>that implements the Ford Thunderbird blinking sequence</a:t>
            </a:r>
            <a:r>
              <a:rPr lang="en-US" dirty="0"/>
              <a:t>.</a:t>
            </a:r>
          </a:p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/>
              <a:t>In the report you will implement a </a:t>
            </a:r>
            <a:r>
              <a:rPr lang="en-US" sz="2200" dirty="0">
                <a:solidFill>
                  <a:srgbClr val="00B050"/>
                </a:solidFill>
              </a:rPr>
              <a:t>dimming function</a:t>
            </a:r>
            <a:r>
              <a:rPr lang="en-US" sz="2200" dirty="0"/>
              <a:t>, so that the lights are not only on and off, but can have intermediate levels</a:t>
            </a:r>
            <a:endParaRPr lang="en-US" altLang="en-US" sz="2200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13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74384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Report Deadline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14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E34D7-D116-DF44-9BEA-452182DFD026}"/>
              </a:ext>
            </a:extLst>
          </p:cNvPr>
          <p:cNvSpPr txBox="1"/>
          <p:nvPr/>
        </p:nvSpPr>
        <p:spPr>
          <a:xfrm>
            <a:off x="1935413" y="3044279"/>
            <a:ext cx="52731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23:59, 17 April 2020</a:t>
            </a:r>
          </a:p>
        </p:txBody>
      </p:sp>
    </p:spTree>
    <p:extLst>
      <p:ext uri="{BB962C8B-B14F-4D97-AF65-F5344CB8AC3E}">
        <p14:creationId xmlns:p14="http://schemas.microsoft.com/office/powerpoint/2010/main" val="420136629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Lab 4 Supplement:</a:t>
            </a:r>
            <a:br>
              <a:rPr lang="en-US" altLang="en-US" sz="4000" dirty="0">
                <a:ea typeface="ＭＳ Ｐゴシック" panose="020B0600070205080204" pitchFamily="34" charset="-128"/>
              </a:rPr>
            </a:br>
            <a:r>
              <a:rPr lang="en-US" sz="4000" dirty="0"/>
              <a:t>Finite-State Machines</a:t>
            </a:r>
            <a:endParaRPr lang="en-US" altLang="en-US" sz="4000" dirty="0"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20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470406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Will We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altLang="en-US" sz="2200" dirty="0">
                <a:ea typeface="ＭＳ Ｐゴシック"/>
              </a:rPr>
              <a:t>In Lab 4, you will</a:t>
            </a:r>
            <a:r>
              <a:rPr lang="en-US" altLang="en-US" sz="2200" dirty="0">
                <a:solidFill>
                  <a:srgbClr val="0000FF"/>
                </a:solidFill>
                <a:ea typeface="ＭＳ Ｐゴシック"/>
              </a:rPr>
              <a:t> </a:t>
            </a:r>
            <a:r>
              <a:rPr lang="en-US" sz="2200" dirty="0">
                <a:solidFill>
                  <a:srgbClr val="0000FF"/>
                </a:solidFill>
                <a:ea typeface="ＭＳ Ｐゴシック"/>
              </a:rPr>
              <a:t>implement a finite-state machine using Verilog.</a:t>
            </a:r>
            <a:endParaRPr lang="en-US" sz="2200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200" dirty="0"/>
              <a:t>Design and implement a simple circuit that emulates the blinking lights of a Ford Thunderbird.</a:t>
            </a:r>
          </a:p>
          <a:p>
            <a:pPr lvl="0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200" dirty="0"/>
              <a:t>Understand how the </a:t>
            </a:r>
            <a:r>
              <a:rPr lang="en-US" sz="2200" dirty="0">
                <a:solidFill>
                  <a:srgbClr val="00B0F0"/>
                </a:solidFill>
              </a:rPr>
              <a:t>clock signal is derived in the FPGA board</a:t>
            </a:r>
            <a:r>
              <a:rPr lang="en-US" sz="2200" dirty="0"/>
              <a:t>.</a:t>
            </a:r>
          </a:p>
          <a:p>
            <a:pPr lvl="0">
              <a:lnSpc>
                <a:spcPct val="15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200" dirty="0">
                <a:solidFill>
                  <a:srgbClr val="FF0000"/>
                </a:solidFill>
              </a:rPr>
              <a:t>Write an FSM </a:t>
            </a:r>
            <a:r>
              <a:rPr lang="en-US" sz="2200" dirty="0"/>
              <a:t>that implements the Ford Thunderbird blinking sequence</a:t>
            </a:r>
            <a:r>
              <a:rPr lang="en-US" dirty="0"/>
              <a:t>. 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 Lights of a 1965 Ford Thunderbird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In this lab, you will design a finite-state machine to control the tail lights of a 1965 Ford Thunderbird.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10857AC-F417-41A7-BDAA-823A2C056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887" y="2362200"/>
            <a:ext cx="4184026" cy="3124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93906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 Lights of a 1965 Ford Thunderbird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There are three lights on each side that operate in sequence to indicate the direction of a turn.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F898AAC-A64D-4205-8C58-FF864D242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3643654" cy="28190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791A89-7782-4968-BDF9-45C3FCBF7E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073" y="3031768"/>
            <a:ext cx="3218311" cy="21498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449165-B337-48C8-96EE-4456AEEDB8EF}"/>
              </a:ext>
            </a:extLst>
          </p:cNvPr>
          <p:cNvSpPr txBox="1"/>
          <p:nvPr/>
        </p:nvSpPr>
        <p:spPr>
          <a:xfrm>
            <a:off x="4953000" y="2691269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Copyright from ClassicLEDs.com</a:t>
            </a:r>
          </a:p>
        </p:txBody>
      </p:sp>
    </p:spTree>
    <p:extLst>
      <p:ext uri="{BB962C8B-B14F-4D97-AF65-F5344CB8AC3E}">
        <p14:creationId xmlns:p14="http://schemas.microsoft.com/office/powerpoint/2010/main" val="13036387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2D8E2-502F-46E5-A61D-DBBFF604E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FSM Design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7969F-3A2B-4FFD-9698-87AE926613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FSM must do three things:</a:t>
            </a:r>
          </a:p>
          <a:p>
            <a:endParaRPr lang="en-US" dirty="0"/>
          </a:p>
          <a:p>
            <a:pPr lvl="1"/>
            <a:r>
              <a:rPr lang="en-US" b="1" dirty="0"/>
              <a:t>Next State Logic: </a:t>
            </a:r>
            <a:r>
              <a:rPr lang="en-US" dirty="0"/>
              <a:t>Determine the next state from </a:t>
            </a:r>
            <a:r>
              <a:rPr lang="en-US" dirty="0">
                <a:solidFill>
                  <a:srgbClr val="00B050"/>
                </a:solidFill>
              </a:rPr>
              <a:t>the present state and the inputs.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Output Logic: </a:t>
            </a:r>
            <a:r>
              <a:rPr lang="en-US" dirty="0">
                <a:solidFill>
                  <a:srgbClr val="00B050"/>
                </a:solidFill>
              </a:rPr>
              <a:t>Determine the output signals </a:t>
            </a:r>
            <a:r>
              <a:rPr lang="en-US" dirty="0"/>
              <a:t>based on the present state and input signals</a:t>
            </a:r>
            <a:r>
              <a:rPr lang="en-US" dirty="0">
                <a:solidFill>
                  <a:srgbClr val="00B050"/>
                </a:solidFill>
              </a:rPr>
              <a:t>.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State Register: </a:t>
            </a:r>
            <a:r>
              <a:rPr lang="en-US" dirty="0"/>
              <a:t>keeps track of the present state; must be </a:t>
            </a:r>
            <a:r>
              <a:rPr lang="en-US" dirty="0">
                <a:solidFill>
                  <a:srgbClr val="FF0000"/>
                </a:solidFill>
              </a:rPr>
              <a:t>updated at every clock cycle.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marL="0" lvl="1" indent="0" algn="ctr">
              <a:buNone/>
            </a:pPr>
            <a:r>
              <a:rPr lang="en-US" dirty="0">
                <a:solidFill>
                  <a:srgbClr val="0000FF"/>
                </a:solidFill>
              </a:rPr>
              <a:t>The manual contains the details of this FSM specifications.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09FD42-9B48-4772-BC21-45137544CE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045607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2D8E2-502F-46E5-A61D-DBBFF604E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FSM Design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7969F-3A2B-4FFD-9698-87AE926613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FSM must do three things:</a:t>
            </a:r>
          </a:p>
          <a:p>
            <a:endParaRPr lang="en-US" dirty="0"/>
          </a:p>
          <a:p>
            <a:pPr lvl="1"/>
            <a:r>
              <a:rPr lang="en-US" b="1" dirty="0"/>
              <a:t>Next State Logic: </a:t>
            </a:r>
            <a:r>
              <a:rPr lang="en-US" dirty="0"/>
              <a:t>Determine the next state from </a:t>
            </a:r>
            <a:r>
              <a:rPr lang="en-US" dirty="0">
                <a:solidFill>
                  <a:srgbClr val="00B050"/>
                </a:solidFill>
              </a:rPr>
              <a:t>the present state and the inputs.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/>
              <a:t>Output Logic: </a:t>
            </a:r>
            <a:r>
              <a:rPr lang="en-US">
                <a:solidFill>
                  <a:srgbClr val="00B050"/>
                </a:solidFill>
              </a:rPr>
              <a:t>Determine the output signals </a:t>
            </a:r>
            <a:r>
              <a:rPr lang="en-US"/>
              <a:t>based on the present state and input signals</a:t>
            </a:r>
            <a:r>
              <a:rPr lang="en-US">
                <a:solidFill>
                  <a:srgbClr val="00B050"/>
                </a:solidFill>
              </a:rPr>
              <a:t>.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State Register: </a:t>
            </a:r>
            <a:r>
              <a:rPr lang="en-US" dirty="0"/>
              <a:t>keeps track of the present state; must be </a:t>
            </a:r>
            <a:r>
              <a:rPr lang="en-US" dirty="0">
                <a:solidFill>
                  <a:srgbClr val="FF0000"/>
                </a:solidFill>
              </a:rPr>
              <a:t>updated at every clock cycle.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marL="0" lvl="1" indent="0" algn="ctr">
              <a:buNone/>
            </a:pPr>
            <a:r>
              <a:rPr lang="en-US" dirty="0">
                <a:solidFill>
                  <a:srgbClr val="0000FF"/>
                </a:solidFill>
              </a:rPr>
              <a:t>The manual contains the details of this FSM specifications.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09FD42-9B48-4772-BC21-45137544CE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7DC805-DC2C-48EC-84CB-39DF13FB6279}"/>
              </a:ext>
            </a:extLst>
          </p:cNvPr>
          <p:cNvSpPr/>
          <p:nvPr/>
        </p:nvSpPr>
        <p:spPr bwMode="auto">
          <a:xfrm>
            <a:off x="0" y="4953000"/>
            <a:ext cx="9144000" cy="1238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200" dirty="0"/>
              <a:t>For more details please refer to </a:t>
            </a:r>
            <a:r>
              <a:rPr lang="en-US" sz="2200" dirty="0">
                <a:hlinkClick r:id="rId2"/>
              </a:rPr>
              <a:t>lecture 6</a:t>
            </a:r>
            <a:r>
              <a:rPr lang="en-US" sz="2200" dirty="0"/>
              <a:t>:</a:t>
            </a:r>
          </a:p>
          <a:p>
            <a:pPr marL="720000" indent="-342900" eaLnBrk="1" hangingPunct="1">
              <a:buFont typeface="Arial" panose="020B0604020202020204" pitchFamily="34" charset="0"/>
              <a:buChar char="•"/>
            </a:pPr>
            <a:r>
              <a:rPr lang="en-US" sz="2200" dirty="0"/>
              <a:t>Slide 62: Finite-State Machines.</a:t>
            </a:r>
          </a:p>
          <a:p>
            <a:pPr marL="720000" indent="-342900" eaLnBrk="1" hangingPunct="1">
              <a:buFont typeface="Arial" panose="020B0604020202020204" pitchFamily="34" charset="0"/>
              <a:buChar char="•"/>
            </a:pPr>
            <a:r>
              <a:rPr lang="en-US" sz="2200" dirty="0"/>
              <a:t>Slide 127: Moore vs. Mealy FSMs.</a:t>
            </a:r>
          </a:p>
        </p:txBody>
      </p:sp>
    </p:spTree>
    <p:extLst>
      <p:ext uri="{BB962C8B-B14F-4D97-AF65-F5344CB8AC3E}">
        <p14:creationId xmlns:p14="http://schemas.microsoft.com/office/powerpoint/2010/main" val="7395703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704A8-84AE-436D-95D9-007D5B74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Verilog Implementation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A3E36-7F5D-4DB4-9FF9-87FC7F552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Separate three parts of the code: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F3C64-C1C4-4508-855F-9C75F7A96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87B0935-1531-4B27-BFFF-C00D3D537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567" y="2267290"/>
            <a:ext cx="5766865" cy="284213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9C0E2D8-BA9D-4F8B-AD0B-40C1AA07380D}"/>
              </a:ext>
            </a:extLst>
          </p:cNvPr>
          <p:cNvSpPr/>
          <p:nvPr/>
        </p:nvSpPr>
        <p:spPr bwMode="auto">
          <a:xfrm>
            <a:off x="1981200" y="3124200"/>
            <a:ext cx="1371600" cy="1219200"/>
          </a:xfrm>
          <a:prstGeom prst="rect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62047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704A8-84AE-436D-95D9-007D5B74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Verilog Implementation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A3E36-7F5D-4DB4-9FF9-87FC7F552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Separate three parts of the code: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F3C64-C1C4-4508-855F-9C75F7A96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87B0935-1531-4B27-BFFF-C00D3D537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567" y="2267290"/>
            <a:ext cx="5766865" cy="284213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9C0E2D8-BA9D-4F8B-AD0B-40C1AA07380D}"/>
              </a:ext>
            </a:extLst>
          </p:cNvPr>
          <p:cNvSpPr/>
          <p:nvPr/>
        </p:nvSpPr>
        <p:spPr bwMode="auto">
          <a:xfrm>
            <a:off x="3886200" y="3200400"/>
            <a:ext cx="914400" cy="1981200"/>
          </a:xfrm>
          <a:prstGeom prst="rect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80881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704A8-84AE-436D-95D9-007D5B74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Verilog Implementation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A3E36-7F5D-4DB4-9FF9-87FC7F552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Separate three parts of the code: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F3C64-C1C4-4508-855F-9C75F7A96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87B0935-1531-4B27-BFFF-C00D3D537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567" y="2267290"/>
            <a:ext cx="5766865" cy="284213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9C0E2D8-BA9D-4F8B-AD0B-40C1AA07380D}"/>
              </a:ext>
            </a:extLst>
          </p:cNvPr>
          <p:cNvSpPr/>
          <p:nvPr/>
        </p:nvSpPr>
        <p:spPr bwMode="auto">
          <a:xfrm>
            <a:off x="5715000" y="3184137"/>
            <a:ext cx="1219200" cy="1006863"/>
          </a:xfrm>
          <a:prstGeom prst="rect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87450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610</Words>
  <Application>Microsoft Macintosh PowerPoint</Application>
  <PresentationFormat>On-screen Show (4:3)</PresentationFormat>
  <Paragraphs>91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15</vt:i4>
      </vt:variant>
    </vt:vector>
  </HeadingPairs>
  <TitlesOfParts>
    <vt:vector size="29" baseType="lpstr">
      <vt:lpstr>Arial</vt:lpstr>
      <vt:lpstr>Calibri</vt:lpstr>
      <vt:lpstr>Garamond</vt:lpstr>
      <vt:lpstr>Tahoma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Design of Digital Circuits Lab 4 Supplement: Finite-State Machines</vt:lpstr>
      <vt:lpstr>What Will We Learn?</vt:lpstr>
      <vt:lpstr>Tail Lights of a 1965 Ford Thunderbird</vt:lpstr>
      <vt:lpstr>Tail Lights of a 1965 Ford Thunderbird</vt:lpstr>
      <vt:lpstr>Part 1: FSM Design </vt:lpstr>
      <vt:lpstr>Part 1: FSM Design </vt:lpstr>
      <vt:lpstr>Part 2: Verilog Implementation </vt:lpstr>
      <vt:lpstr>Part 2: Verilog Implementation </vt:lpstr>
      <vt:lpstr>Part 2: Verilog Implementation </vt:lpstr>
      <vt:lpstr>Part 3: Implementing the Clock (I)</vt:lpstr>
      <vt:lpstr>Part 3: Implementing the Clock (II)</vt:lpstr>
      <vt:lpstr>Part 4: Defining the Constraints</vt:lpstr>
      <vt:lpstr>Last Words</vt:lpstr>
      <vt:lpstr>Report Deadline</vt:lpstr>
      <vt:lpstr> Design of Digital Circuits Lab 4 Supplement: Finite-State Machines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João Dinis Ferreira</cp:lastModifiedBy>
  <cp:revision>794</cp:revision>
  <cp:lastPrinted>2020-03-18T21:04:00Z</cp:lastPrinted>
  <dcterms:created xsi:type="dcterms:W3CDTF">2010-09-08T00:51:32Z</dcterms:created>
  <dcterms:modified xsi:type="dcterms:W3CDTF">2020-03-19T16:00:34Z</dcterms:modified>
</cp:coreProperties>
</file>